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71" r:id="rId2"/>
    <p:sldId id="571" r:id="rId3"/>
    <p:sldId id="572" r:id="rId4"/>
    <p:sldId id="573" r:id="rId5"/>
    <p:sldId id="574" r:id="rId6"/>
    <p:sldId id="575" r:id="rId7"/>
    <p:sldId id="564" r:id="rId8"/>
    <p:sldId id="577" r:id="rId9"/>
    <p:sldId id="560" r:id="rId10"/>
    <p:sldId id="549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593"/>
    <p:restoredTop sz="94687"/>
  </p:normalViewPr>
  <p:slideViewPr>
    <p:cSldViewPr snapToGrid="0" snapToObjects="1">
      <p:cViewPr varScale="1">
        <p:scale>
          <a:sx n="100" d="100"/>
          <a:sy n="100" d="100"/>
        </p:scale>
        <p:origin x="176" y="6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>
            <a:extLst>
              <a:ext uri="{FF2B5EF4-FFF2-40B4-BE49-F238E27FC236}">
                <a16:creationId xmlns:a16="http://schemas.microsoft.com/office/drawing/2014/main" id="{7CC70723-5129-524A-A916-45BB3308CD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7346" name="Notes Placeholder 2">
            <a:extLst>
              <a:ext uri="{FF2B5EF4-FFF2-40B4-BE49-F238E27FC236}">
                <a16:creationId xmlns:a16="http://schemas.microsoft.com/office/drawing/2014/main" id="{FC64F967-8B8D-754E-A49E-0660E5FF8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Gill Sans" panose="020B0502020104020203" pitchFamily="34" charset="-79"/>
                <a:ea typeface="ＭＳ Ｐゴシック" panose="020B0600070205080204" pitchFamily="34" charset="-128"/>
              </a:rPr>
              <a:t>Game model: players, targets/strategies, payoffs</a:t>
            </a:r>
          </a:p>
          <a:p>
            <a:r>
              <a:rPr lang="en-US" altLang="en-US">
                <a:latin typeface="Gill Sans" panose="020B0502020104020203" pitchFamily="34" charset="-79"/>
                <a:ea typeface="ＭＳ Ｐゴシック" panose="020B0600070205080204" pitchFamily="34" charset="-128"/>
              </a:rPr>
              <a:t>Best response (fix defender strategy at 1)</a:t>
            </a:r>
          </a:p>
          <a:p>
            <a:r>
              <a:rPr lang="en-US" altLang="en-US">
                <a:latin typeface="Gill Sans" panose="020B0502020104020203" pitchFamily="34" charset="-79"/>
                <a:ea typeface="ＭＳ Ｐゴシック" panose="020B0600070205080204" pitchFamily="34" charset="-128"/>
              </a:rPr>
              <a:t>Nash equilibrium</a:t>
            </a:r>
          </a:p>
          <a:p>
            <a:r>
              <a:rPr lang="en-US" altLang="en-US">
                <a:latin typeface="Gill Sans" panose="020B0502020104020203" pitchFamily="34" charset="-79"/>
                <a:ea typeface="ＭＳ Ｐゴシック" panose="020B0600070205080204" pitchFamily="34" charset="-128"/>
              </a:rPr>
              <a:t>Stackelberg equilibrium</a:t>
            </a:r>
          </a:p>
        </p:txBody>
      </p:sp>
    </p:spTree>
    <p:extLst>
      <p:ext uri="{BB962C8B-B14F-4D97-AF65-F5344CB8AC3E}">
        <p14:creationId xmlns:p14="http://schemas.microsoft.com/office/powerpoint/2010/main" val="840295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2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Introduction to Game Theory (</a:t>
            </a:r>
            <a:r>
              <a:rPr lang="en-US" sz="6000" dirty="0" err="1"/>
              <a:t>pt</a:t>
            </a:r>
            <a:r>
              <a:rPr lang="en-US" sz="6000" dirty="0"/>
              <a:t> 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B0E8F0F-C664-534F-9DC1-4A4EE0B884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65"/>
    </mc:Choice>
    <mc:Fallback>
      <p:transition spd="slow" advTm="24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765F2-8ECC-A742-A8BD-575D2951C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Security Game</a:t>
            </a:r>
          </a:p>
        </p:txBody>
      </p:sp>
      <p:sp>
        <p:nvSpPr>
          <p:cNvPr id="56322" name="Rectangle 1">
            <a:extLst>
              <a:ext uri="{FF2B5EF4-FFF2-40B4-BE49-F238E27FC236}">
                <a16:creationId xmlns:a16="http://schemas.microsoft.com/office/drawing/2014/main" id="{0402D3D3-E92F-E346-AD7D-BF5FAA75DFBB}"/>
              </a:ext>
            </a:extLst>
          </p:cNvPr>
          <p:cNvSpPr>
            <a:spLocks/>
          </p:cNvSpPr>
          <p:nvPr/>
        </p:nvSpPr>
        <p:spPr bwMode="auto">
          <a:xfrm>
            <a:off x="1250157" y="2089392"/>
            <a:ext cx="3189591" cy="1395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>
                <a:solidFill>
                  <a:schemeClr val="tx1"/>
                </a:solidFill>
              </a:rPr>
              <a:t>2 players</a:t>
            </a:r>
          </a:p>
          <a:p>
            <a:pPr eaLnBrk="1" hangingPunct="1"/>
            <a:r>
              <a:rPr lang="en-US" altLang="en-US" sz="3023">
                <a:solidFill>
                  <a:schemeClr val="tx1"/>
                </a:solidFill>
              </a:rPr>
              <a:t>2 targets</a:t>
            </a:r>
          </a:p>
          <a:p>
            <a:pPr eaLnBrk="1" hangingPunct="1"/>
            <a:r>
              <a:rPr lang="en-US" altLang="en-US" sz="3023">
                <a:solidFill>
                  <a:schemeClr val="tx1"/>
                </a:solidFill>
              </a:rPr>
              <a:t>1 defender resource</a:t>
            </a:r>
          </a:p>
        </p:txBody>
      </p:sp>
      <p:graphicFrame>
        <p:nvGraphicFramePr>
          <p:cNvPr id="6" name="Group 2">
            <a:extLst>
              <a:ext uri="{FF2B5EF4-FFF2-40B4-BE49-F238E27FC236}">
                <a16:creationId xmlns:a16="http://schemas.microsoft.com/office/drawing/2014/main" id="{DAB10F73-ED27-E64D-9F4A-A6FBE0125509}"/>
              </a:ext>
            </a:extLst>
          </p:cNvPr>
          <p:cNvGraphicFramePr>
            <a:graphicFrameLocks noGrp="1"/>
          </p:cNvGraphicFramePr>
          <p:nvPr/>
        </p:nvGraphicFramePr>
        <p:xfrm>
          <a:off x="5375672" y="4339828"/>
          <a:ext cx="2714626" cy="192881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573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573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6440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endParaRPr kumimoji="0" lang="en-US" sz="2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-128"/>
                        <a:cs typeface="ヒラギノ角ゴ ProN W3" charset="-128"/>
                        <a:sym typeface="Gill Sans" charset="0"/>
                      </a:endParaRPr>
                    </a:p>
                  </a:txBody>
                  <a:tcPr marL="35719" marR="35719" marT="35719" marB="3571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endParaRPr kumimoji="0" lang="en-US" sz="2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-128"/>
                        <a:cs typeface="ヒラギノ角ゴ ProN W3" charset="-128"/>
                        <a:sym typeface="Gill Sans" charset="0"/>
                      </a:endParaRPr>
                    </a:p>
                  </a:txBody>
                  <a:tcPr marL="35719" marR="35719" marT="35719" marB="35719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440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endParaRPr kumimoji="0" lang="en-US" sz="2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-128"/>
                        <a:cs typeface="ヒラギノ角ゴ ProN W3" charset="-128"/>
                        <a:sym typeface="Gill Sans" charset="0"/>
                      </a:endParaRPr>
                    </a:p>
                  </a:txBody>
                  <a:tcPr marL="35719" marR="35719" marT="35719" marB="35719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171000"/>
                        <a:buFont typeface="Gill Sans" charset="0"/>
                        <a:buNone/>
                        <a:tabLst>
                          <a:tab pos="914400" algn="l"/>
                        </a:tabLst>
                      </a:pPr>
                      <a:endParaRPr kumimoji="0" lang="en-US" sz="25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Gill Sans" charset="0"/>
                        <a:ea typeface="ヒラギノ角ゴ ProN W3" charset="-128"/>
                        <a:cs typeface="ヒラギノ角ゴ ProN W3" charset="-128"/>
                        <a:sym typeface="Gill Sans" charset="0"/>
                      </a:endParaRPr>
                    </a:p>
                  </a:txBody>
                  <a:tcPr marL="35719" marR="35719" marT="35719" marB="35719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56334" name="Picture 20">
            <a:extLst>
              <a:ext uri="{FF2B5EF4-FFF2-40B4-BE49-F238E27FC236}">
                <a16:creationId xmlns:a16="http://schemas.microsoft.com/office/drawing/2014/main" id="{1F0F99C4-D9BC-A24E-BF2F-4039C932645C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0" r="23689"/>
          <a:stretch>
            <a:fillRect/>
          </a:stretch>
        </p:blipFill>
        <p:spPr bwMode="auto">
          <a:xfrm>
            <a:off x="6072188" y="2089547"/>
            <a:ext cx="1289224" cy="1178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6335" name="Rectangle 21">
            <a:extLst>
              <a:ext uri="{FF2B5EF4-FFF2-40B4-BE49-F238E27FC236}">
                <a16:creationId xmlns:a16="http://schemas.microsoft.com/office/drawing/2014/main" id="{C1E3918A-7E1B-F847-80B7-95ABCDE7CB07}"/>
              </a:ext>
            </a:extLst>
          </p:cNvPr>
          <p:cNvSpPr>
            <a:spLocks/>
          </p:cNvSpPr>
          <p:nvPr/>
        </p:nvSpPr>
        <p:spPr bwMode="auto">
          <a:xfrm>
            <a:off x="3915668" y="4584970"/>
            <a:ext cx="1286827" cy="465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>
                <a:solidFill>
                  <a:schemeClr val="tx1"/>
                </a:solidFill>
              </a:rPr>
              <a:t>Target 1</a:t>
            </a:r>
          </a:p>
        </p:txBody>
      </p:sp>
      <p:sp>
        <p:nvSpPr>
          <p:cNvPr id="56336" name="Rectangle 22">
            <a:extLst>
              <a:ext uri="{FF2B5EF4-FFF2-40B4-BE49-F238E27FC236}">
                <a16:creationId xmlns:a16="http://schemas.microsoft.com/office/drawing/2014/main" id="{43DDE11D-E91F-2C48-8AC1-5CF637FFC6EC}"/>
              </a:ext>
            </a:extLst>
          </p:cNvPr>
          <p:cNvSpPr>
            <a:spLocks/>
          </p:cNvSpPr>
          <p:nvPr/>
        </p:nvSpPr>
        <p:spPr bwMode="auto">
          <a:xfrm>
            <a:off x="5460504" y="3647353"/>
            <a:ext cx="1179425" cy="465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>
                <a:solidFill>
                  <a:schemeClr val="tx1"/>
                </a:solidFill>
              </a:rPr>
              <a:t>Target1</a:t>
            </a:r>
          </a:p>
        </p:txBody>
      </p:sp>
      <p:sp>
        <p:nvSpPr>
          <p:cNvPr id="56337" name="Rectangle 23">
            <a:extLst>
              <a:ext uri="{FF2B5EF4-FFF2-40B4-BE49-F238E27FC236}">
                <a16:creationId xmlns:a16="http://schemas.microsoft.com/office/drawing/2014/main" id="{D44AE41F-1B9E-D040-B2AE-3C73C70C68A3}"/>
              </a:ext>
            </a:extLst>
          </p:cNvPr>
          <p:cNvSpPr>
            <a:spLocks/>
          </p:cNvSpPr>
          <p:nvPr/>
        </p:nvSpPr>
        <p:spPr bwMode="auto">
          <a:xfrm>
            <a:off x="3915668" y="5549377"/>
            <a:ext cx="1286827" cy="465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>
                <a:solidFill>
                  <a:schemeClr val="tx1"/>
                </a:solidFill>
              </a:rPr>
              <a:t>Target 2</a:t>
            </a:r>
          </a:p>
        </p:txBody>
      </p:sp>
      <p:sp>
        <p:nvSpPr>
          <p:cNvPr id="56338" name="Rectangle 24">
            <a:extLst>
              <a:ext uri="{FF2B5EF4-FFF2-40B4-BE49-F238E27FC236}">
                <a16:creationId xmlns:a16="http://schemas.microsoft.com/office/drawing/2014/main" id="{0E539C35-CACD-BD4B-937A-E7570403E1BC}"/>
              </a:ext>
            </a:extLst>
          </p:cNvPr>
          <p:cNvSpPr>
            <a:spLocks/>
          </p:cNvSpPr>
          <p:nvPr/>
        </p:nvSpPr>
        <p:spPr bwMode="auto">
          <a:xfrm>
            <a:off x="6764239" y="3647353"/>
            <a:ext cx="1286827" cy="465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>
                <a:solidFill>
                  <a:schemeClr val="tx1"/>
                </a:solidFill>
              </a:rPr>
              <a:t>Target 2</a:t>
            </a:r>
          </a:p>
        </p:txBody>
      </p:sp>
      <p:sp>
        <p:nvSpPr>
          <p:cNvPr id="56339" name="TextBox 17">
            <a:extLst>
              <a:ext uri="{FF2B5EF4-FFF2-40B4-BE49-F238E27FC236}">
                <a16:creationId xmlns:a16="http://schemas.microsoft.com/office/drawing/2014/main" id="{066D691B-569D-E94B-A1D3-5BA1F7E417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9984" y="4554141"/>
            <a:ext cx="910828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>
                <a:solidFill>
                  <a:srgbClr val="000000"/>
                </a:solidFill>
              </a:rPr>
              <a:t>1, -1</a:t>
            </a:r>
          </a:p>
        </p:txBody>
      </p:sp>
      <p:sp>
        <p:nvSpPr>
          <p:cNvPr id="56340" name="TextBox 18">
            <a:extLst>
              <a:ext uri="{FF2B5EF4-FFF2-40B4-BE49-F238E27FC236}">
                <a16:creationId xmlns:a16="http://schemas.microsoft.com/office/drawing/2014/main" id="{CDFA34B6-D9F2-FB4B-AA86-E544ACCFCB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9984" y="5518547"/>
            <a:ext cx="910828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>
                <a:solidFill>
                  <a:srgbClr val="000000"/>
                </a:solidFill>
              </a:rPr>
              <a:t>-1, 1</a:t>
            </a:r>
          </a:p>
        </p:txBody>
      </p:sp>
      <p:sp>
        <p:nvSpPr>
          <p:cNvPr id="56341" name="TextBox 19">
            <a:extLst>
              <a:ext uri="{FF2B5EF4-FFF2-40B4-BE49-F238E27FC236}">
                <a16:creationId xmlns:a16="http://schemas.microsoft.com/office/drawing/2014/main" id="{C1B32E0F-6BB5-6E45-AAB7-9CBE77FF9A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9438" y="4554141"/>
            <a:ext cx="910828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>
                <a:solidFill>
                  <a:srgbClr val="000000"/>
                </a:solidFill>
              </a:rPr>
              <a:t>-2, 2</a:t>
            </a:r>
          </a:p>
        </p:txBody>
      </p:sp>
      <p:sp>
        <p:nvSpPr>
          <p:cNvPr id="56342" name="TextBox 20">
            <a:extLst>
              <a:ext uri="{FF2B5EF4-FFF2-40B4-BE49-F238E27FC236}">
                <a16:creationId xmlns:a16="http://schemas.microsoft.com/office/drawing/2014/main" id="{D315C65D-C08C-4847-A056-C78AD282A9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29438" y="5518547"/>
            <a:ext cx="910828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>
                <a:solidFill>
                  <a:srgbClr val="000000"/>
                </a:solidFill>
              </a:rPr>
              <a:t>2, -1</a:t>
            </a:r>
          </a:p>
        </p:txBody>
      </p:sp>
      <p:pic>
        <p:nvPicPr>
          <p:cNvPr id="56343" name="Picture 14">
            <a:extLst>
              <a:ext uri="{FF2B5EF4-FFF2-40B4-BE49-F238E27FC236}">
                <a16:creationId xmlns:a16="http://schemas.microsoft.com/office/drawing/2014/main" id="{FDC06D77-A661-7149-AFB8-85DA9ED02E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140" y="4500563"/>
            <a:ext cx="1214438" cy="16821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472C14F-482B-734F-9653-EB7E753E77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158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924"/>
    </mc:Choice>
    <mc:Fallback>
      <p:transition spd="slow" advTm="170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3645F-2F3A-1E4A-BF39-8E3F11F93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Canonical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65FE3-EC2E-8945-B070-FA60D1E19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Game theory has many examples of well-known “canonical games”</a:t>
            </a:r>
          </a:p>
          <a:p>
            <a:pPr lvl="1"/>
            <a:r>
              <a:rPr lang="en-US" dirty="0"/>
              <a:t>Highly simplified/abstracted</a:t>
            </a:r>
          </a:p>
          <a:p>
            <a:pPr lvl="1"/>
            <a:r>
              <a:rPr lang="en-US" dirty="0"/>
              <a:t>Illustrate specific strategic issues or problems</a:t>
            </a:r>
          </a:p>
          <a:p>
            <a:pPr lvl="1"/>
            <a:r>
              <a:rPr lang="en-US" dirty="0"/>
              <a:t>Offer general insights for related situations</a:t>
            </a:r>
          </a:p>
          <a:p>
            <a:pPr lvl="1"/>
            <a:endParaRPr lang="en-US" dirty="0"/>
          </a:p>
          <a:p>
            <a:r>
              <a:rPr lang="en-US" dirty="0"/>
              <a:t>Do not directly give solutions to more complex, specific situations</a:t>
            </a:r>
          </a:p>
          <a:p>
            <a:pPr lvl="1"/>
            <a:r>
              <a:rPr lang="en-US" dirty="0"/>
              <a:t>Algorithmic game theory provides exact solutions to general classes of games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6513E90-DD88-FD4A-9987-CC387EAFC0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663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518"/>
    </mc:Choice>
    <mc:Fallback>
      <p:transition spd="slow" advTm="150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1023E-B93C-3C40-8E0A-49652E24C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Games of Pure Competition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275DCDE-AA4D-D648-8BDF-B4FAB7BA2CC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Players have </a:t>
                </a:r>
                <a:r>
                  <a:rPr lang="en-US" dirty="0">
                    <a:solidFill>
                      <a:srgbClr val="FF0000"/>
                    </a:solidFill>
                  </a:rPr>
                  <a:t>exactly opposed </a:t>
                </a:r>
                <a:r>
                  <a:rPr lang="en-US" dirty="0"/>
                  <a:t>interests</a:t>
                </a:r>
              </a:p>
              <a:p>
                <a:r>
                  <a:rPr lang="en-US" dirty="0"/>
                  <a:t>Precisely two players </a:t>
                </a:r>
              </a:p>
              <a:p>
                <a:pPr lvl="1"/>
                <a:r>
                  <a:rPr lang="en-US" dirty="0"/>
                  <a:t>Otherwise we cannot have exact opposition</a:t>
                </a:r>
              </a:p>
              <a:p>
                <a:r>
                  <a:rPr lang="en-US" dirty="0"/>
                  <a:t>For all action profiles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b="0" dirty="0">
                    <a:ea typeface="Cambria Math" panose="02040503050406030204" pitchFamily="18" charset="0"/>
                  </a:rPr>
                  <a:t> for some constant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</m:t>
                    </m:r>
                  </m:oMath>
                </a14:m>
                <a:r>
                  <a:rPr lang="en-US" b="0" dirty="0">
                    <a:ea typeface="Cambria Math" panose="02040503050406030204" pitchFamily="18" charset="0"/>
                  </a:rPr>
                  <a:t>.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Special case: zero-sum games</a:t>
                </a:r>
              </a:p>
              <a:p>
                <a:pPr lvl="1"/>
                <a:r>
                  <a:rPr lang="en-US" b="0" dirty="0">
                    <a:ea typeface="Cambria Math" panose="02040503050406030204" pitchFamily="18" charset="0"/>
                  </a:rPr>
                  <a:t>Generalization: strategically zero-sum games</a:t>
                </a:r>
              </a:p>
              <a:p>
                <a:r>
                  <a:rPr lang="en-US" b="0" dirty="0">
                    <a:ea typeface="Cambria Math" panose="02040503050406030204" pitchFamily="18" charset="0"/>
                  </a:rPr>
                  <a:t>Note: only need to store one utility function</a:t>
                </a:r>
              </a:p>
              <a:p>
                <a:pPr lvl="1"/>
                <a:r>
                  <a:rPr lang="en-US" dirty="0">
                    <a:ea typeface="Cambria Math" panose="02040503050406030204" pitchFamily="18" charset="0"/>
                  </a:rPr>
                  <a:t>In a sense, these are one-player games</a:t>
                </a:r>
                <a:endParaRPr lang="en-US" b="0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275DCDE-AA4D-D648-8BDF-B4FAB7BA2CC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46" b="-35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225024C-E06B-1A46-899D-7616C5A962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259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859"/>
    </mc:Choice>
    <mc:Fallback>
      <p:transition spd="slow" advTm="182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7131D-B95E-954F-B1F6-45B35AA4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Matching Pennies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9EDE6D8-1DBA-5248-8B0F-8E1AE2EAFC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4980129"/>
              </p:ext>
            </p:extLst>
          </p:nvPr>
        </p:nvGraphicFramePr>
        <p:xfrm>
          <a:off x="2044898" y="3266034"/>
          <a:ext cx="6229574" cy="2628678"/>
        </p:xfrm>
        <a:graphic>
          <a:graphicData uri="http://schemas.openxmlformats.org/drawingml/2006/table">
            <a:tbl>
              <a:tblPr/>
              <a:tblGrid>
                <a:gridCol w="2077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8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36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Heads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Tails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Heads</a:t>
                      </a:r>
                      <a:endParaRPr kumimoji="0" lang="en-US" sz="3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Tails</a:t>
                      </a:r>
                    </a:p>
                  </a:txBody>
                  <a:tcPr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6098" name="TextBox 4">
            <a:extLst>
              <a:ext uri="{FF2B5EF4-FFF2-40B4-BE49-F238E27FC236}">
                <a16:creationId xmlns:a16="http://schemas.microsoft.com/office/drawing/2014/main" id="{632D5F91-77B4-A94B-9A2F-77EC072C4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54464" y="2638722"/>
            <a:ext cx="2226880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 dirty="0">
                <a:solidFill>
                  <a:srgbClr val="6585CF"/>
                </a:solidFill>
              </a:rPr>
              <a:t>Mismatch</a:t>
            </a:r>
          </a:p>
        </p:txBody>
      </p:sp>
      <p:sp>
        <p:nvSpPr>
          <p:cNvPr id="46099" name="TextBox 5">
            <a:extLst>
              <a:ext uri="{FF2B5EF4-FFF2-40B4-BE49-F238E27FC236}">
                <a16:creationId xmlns:a16="http://schemas.microsoft.com/office/drawing/2014/main" id="{F0228B53-B0E2-3E4A-AE9F-52C5898945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555" y="4788545"/>
            <a:ext cx="1489498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 dirty="0">
                <a:solidFill>
                  <a:srgbClr val="6585CF"/>
                </a:solidFill>
              </a:rPr>
              <a:t>Match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AE7D61-058E-7A4B-B73F-D1E0AA8966BA}"/>
              </a:ext>
            </a:extLst>
          </p:cNvPr>
          <p:cNvSpPr txBox="1"/>
          <p:nvPr/>
        </p:nvSpPr>
        <p:spPr>
          <a:xfrm>
            <a:off x="868277" y="2069455"/>
            <a:ext cx="7406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One player wants to match, the other wants to mismatch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CFEB75C-FAB6-1C44-A3C0-8686D289EE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224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194"/>
    </mc:Choice>
    <mc:Fallback>
      <p:transition spd="slow" advTm="67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C1D4F-2E35-404D-A380-1EA72C645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Games of Pure Coordination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5296B32-B0D3-2144-A1AD-C245DFD8BC4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Players have </a:t>
                </a:r>
                <a:r>
                  <a:rPr lang="en-US" dirty="0">
                    <a:solidFill>
                      <a:srgbClr val="FF0000"/>
                    </a:solidFill>
                  </a:rPr>
                  <a:t>exactly the same</a:t>
                </a:r>
                <a:r>
                  <a:rPr lang="en-US" dirty="0"/>
                  <a:t> interests </a:t>
                </a:r>
              </a:p>
              <a:p>
                <a:pPr lvl="1"/>
                <a:r>
                  <a:rPr lang="en-US" dirty="0"/>
                  <a:t>Players agree on the desirability of all outcomes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𝑗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𝑗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dirty="0"/>
                  <a:t>Can also be written as a single utility function</a:t>
                </a:r>
              </a:p>
              <a:p>
                <a:pPr lvl="1"/>
                <a:r>
                  <a:rPr lang="en-US" dirty="0"/>
                  <a:t>Problem is players trying to coordinate strategies</a:t>
                </a:r>
              </a:p>
              <a:p>
                <a:pPr lvl="1"/>
                <a:r>
                  <a:rPr lang="en-US" dirty="0"/>
                  <a:t>Still “noncooperative” game theory 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5296B32-B0D3-2144-A1AD-C245DFD8BC4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3F18CB6-E97F-3F49-ADD6-CFDC3BE153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754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488"/>
    </mc:Choice>
    <mc:Fallback>
      <p:transition spd="slow" advTm="101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7131D-B95E-954F-B1F6-45B35AA4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Coordination Game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9EDE6D8-1DBA-5248-8B0F-8E1AE2EAFC9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6887692"/>
              </p:ext>
            </p:extLst>
          </p:nvPr>
        </p:nvGraphicFramePr>
        <p:xfrm>
          <a:off x="2044898" y="3266034"/>
          <a:ext cx="6229574" cy="2628678"/>
        </p:xfrm>
        <a:graphic>
          <a:graphicData uri="http://schemas.openxmlformats.org/drawingml/2006/table">
            <a:tbl>
              <a:tblPr/>
              <a:tblGrid>
                <a:gridCol w="2077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8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36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Left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Right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Left</a:t>
                      </a:r>
                      <a:endParaRPr kumimoji="0" lang="en-US" sz="3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Right</a:t>
                      </a:r>
                    </a:p>
                  </a:txBody>
                  <a:tcPr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6098" name="TextBox 4">
            <a:extLst>
              <a:ext uri="{FF2B5EF4-FFF2-40B4-BE49-F238E27FC236}">
                <a16:creationId xmlns:a16="http://schemas.microsoft.com/office/drawing/2014/main" id="{632D5F91-77B4-A94B-9A2F-77EC072C4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54464" y="2638722"/>
            <a:ext cx="1897174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 dirty="0">
                <a:solidFill>
                  <a:srgbClr val="6585CF"/>
                </a:solidFill>
              </a:rPr>
              <a:t>Player 2</a:t>
            </a:r>
          </a:p>
        </p:txBody>
      </p:sp>
      <p:sp>
        <p:nvSpPr>
          <p:cNvPr id="46099" name="TextBox 5">
            <a:extLst>
              <a:ext uri="{FF2B5EF4-FFF2-40B4-BE49-F238E27FC236}">
                <a16:creationId xmlns:a16="http://schemas.microsoft.com/office/drawing/2014/main" id="{F0228B53-B0E2-3E4A-AE9F-52C5898945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555" y="4788545"/>
            <a:ext cx="1897174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 dirty="0">
                <a:solidFill>
                  <a:srgbClr val="6585CF"/>
                </a:solidFill>
              </a:rPr>
              <a:t>Player 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AE7D61-058E-7A4B-B73F-D1E0AA8966BA}"/>
              </a:ext>
            </a:extLst>
          </p:cNvPr>
          <p:cNvSpPr txBox="1"/>
          <p:nvPr/>
        </p:nvSpPr>
        <p:spPr>
          <a:xfrm>
            <a:off x="1736127" y="1875439"/>
            <a:ext cx="5671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Which side of the road should you drive on?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0E86739-B324-4447-B9C8-C64461C967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850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531"/>
    </mc:Choice>
    <mc:Fallback>
      <p:transition spd="slow" advTm="111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56DF6-809C-2E4F-BDC7-441B7FDA1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The Movie Dilemma</a:t>
            </a:r>
            <a:br>
              <a:rPr lang="en-US" dirty="0"/>
            </a:br>
            <a:r>
              <a:rPr lang="en-US" dirty="0"/>
              <a:t>(aka Battle of the Sexes)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C164A8-5877-2242-8B42-262B8678512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044898" y="3266033"/>
          <a:ext cx="6229574" cy="2628678"/>
        </p:xfrm>
        <a:graphic>
          <a:graphicData uri="http://schemas.openxmlformats.org/drawingml/2006/table">
            <a:tbl>
              <a:tblPr/>
              <a:tblGrid>
                <a:gridCol w="2077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8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36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Comedy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Action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Comedy</a:t>
                      </a:r>
                      <a:endParaRPr kumimoji="0" lang="en-US" sz="3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2, 1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0, 0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Action</a:t>
                      </a:r>
                    </a:p>
                  </a:txBody>
                  <a:tcPr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0, 0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1, 2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2242" name="TextBox 4">
            <a:extLst>
              <a:ext uri="{FF2B5EF4-FFF2-40B4-BE49-F238E27FC236}">
                <a16:creationId xmlns:a16="http://schemas.microsoft.com/office/drawing/2014/main" id="{04E13237-99AC-AD46-8755-E134B0202A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62935" y="2638722"/>
            <a:ext cx="1902881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 dirty="0">
                <a:solidFill>
                  <a:srgbClr val="6585CF"/>
                </a:solidFill>
              </a:rPr>
              <a:t>Friend 2</a:t>
            </a:r>
          </a:p>
        </p:txBody>
      </p:sp>
      <p:sp>
        <p:nvSpPr>
          <p:cNvPr id="52243" name="TextBox 5">
            <a:extLst>
              <a:ext uri="{FF2B5EF4-FFF2-40B4-BE49-F238E27FC236}">
                <a16:creationId xmlns:a16="http://schemas.microsoft.com/office/drawing/2014/main" id="{F1BBA256-C53C-E244-B877-225667255E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007" y="4788545"/>
            <a:ext cx="1902881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 dirty="0">
                <a:solidFill>
                  <a:srgbClr val="6585CF"/>
                </a:solidFill>
              </a:rPr>
              <a:t>Friend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41EFCA-9A04-F243-AB18-FB2CDED399D6}"/>
              </a:ext>
            </a:extLst>
          </p:cNvPr>
          <p:cNvSpPr txBox="1"/>
          <p:nvPr/>
        </p:nvSpPr>
        <p:spPr>
          <a:xfrm>
            <a:off x="1582239" y="1765491"/>
            <a:ext cx="59795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Most interesting games combine elements of </a:t>
            </a:r>
          </a:p>
          <a:p>
            <a:pPr algn="ctr"/>
            <a:r>
              <a:rPr lang="en-US" sz="2400" dirty="0">
                <a:solidFill>
                  <a:srgbClr val="FF0000"/>
                </a:solidFill>
              </a:rPr>
              <a:t>competition</a:t>
            </a:r>
            <a:r>
              <a:rPr lang="en-US" sz="2400" dirty="0"/>
              <a:t> and </a:t>
            </a:r>
            <a:r>
              <a:rPr lang="en-US" sz="2400" dirty="0">
                <a:solidFill>
                  <a:srgbClr val="FF0000"/>
                </a:solidFill>
              </a:rPr>
              <a:t>cooperation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164BB9F-0269-9543-A453-942A16A169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742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322"/>
    </mc:Choice>
    <mc:Fallback>
      <p:transition spd="slow" advTm="1073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2D7C7-C462-164F-B792-D5C96DC30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The Prisoner’s Dilemma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4318A6-C776-9742-8451-3FBC22317A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8663332"/>
              </p:ext>
            </p:extLst>
          </p:nvPr>
        </p:nvGraphicFramePr>
        <p:xfrm>
          <a:off x="2044898" y="3266033"/>
          <a:ext cx="6229574" cy="3030588"/>
        </p:xfrm>
        <a:graphic>
          <a:graphicData uri="http://schemas.openxmlformats.org/drawingml/2006/table">
            <a:tbl>
              <a:tblPr/>
              <a:tblGrid>
                <a:gridCol w="2077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8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36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7726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T="45712" marB="457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Cooperate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T="45712" marB="457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Defect</a:t>
                      </a:r>
                    </a:p>
                  </a:txBody>
                  <a:tcPr marT="45712" marB="45712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0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Cooperate</a:t>
                      </a:r>
                      <a:endParaRPr kumimoji="0" lang="en-US" sz="3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marT="45712" marB="45712"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-1, -1</a:t>
                      </a:r>
                    </a:p>
                  </a:txBody>
                  <a:tcPr marT="45712" marB="45712"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-4, 0</a:t>
                      </a:r>
                    </a:p>
                  </a:txBody>
                  <a:tcPr marT="45712" marB="45712"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7726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Defect</a:t>
                      </a:r>
                    </a:p>
                  </a:txBody>
                  <a:tcPr marT="45712" marB="45712"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0, -4</a:t>
                      </a:r>
                    </a:p>
                  </a:txBody>
                  <a:tcPr marT="45712" marB="45712"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-3, -3</a:t>
                      </a:r>
                    </a:p>
                  </a:txBody>
                  <a:tcPr marT="45712" marB="45712"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3266" name="TextBox 4">
            <a:extLst>
              <a:ext uri="{FF2B5EF4-FFF2-40B4-BE49-F238E27FC236}">
                <a16:creationId xmlns:a16="http://schemas.microsoft.com/office/drawing/2014/main" id="{1C708DDA-0414-6240-A9DA-062DCB2153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1685" y="2838973"/>
            <a:ext cx="721660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 dirty="0">
                <a:solidFill>
                  <a:srgbClr val="6585CF"/>
                </a:solidFill>
              </a:rPr>
              <a:t>P2</a:t>
            </a:r>
          </a:p>
        </p:txBody>
      </p:sp>
      <p:sp>
        <p:nvSpPr>
          <p:cNvPr id="53267" name="TextBox 5">
            <a:extLst>
              <a:ext uri="{FF2B5EF4-FFF2-40B4-BE49-F238E27FC236}">
                <a16:creationId xmlns:a16="http://schemas.microsoft.com/office/drawing/2014/main" id="{6DB6D78A-A082-204A-8220-4DA56F218D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9111" y="4921027"/>
            <a:ext cx="721660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 dirty="0">
                <a:solidFill>
                  <a:srgbClr val="6585CF"/>
                </a:solidFill>
              </a:rPr>
              <a:t>P1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FAFF38-BCFE-F444-B7C3-378EAA0E9B9A}"/>
              </a:ext>
            </a:extLst>
          </p:cNvPr>
          <p:cNvSpPr txBox="1"/>
          <p:nvPr/>
        </p:nvSpPr>
        <p:spPr>
          <a:xfrm>
            <a:off x="670141" y="1765491"/>
            <a:ext cx="78037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Some games present a strong tension between cooperation </a:t>
            </a:r>
          </a:p>
          <a:p>
            <a:pPr algn="ctr"/>
            <a:r>
              <a:rPr lang="en-US" sz="2400" dirty="0"/>
              <a:t>(and better group outcomes) and individual self-interest 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246F876-8F65-644D-9ABB-C75C872526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321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187"/>
    </mc:Choice>
    <mc:Fallback>
      <p:transition spd="slow" advTm="233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E2EAB-6618-F446-A893-3F1BC22B7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Many Targets      Few Resources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B112FCE-2014-AE48-9014-1D233E5BDAC7}"/>
              </a:ext>
            </a:extLst>
          </p:cNvPr>
          <p:cNvCxnSpPr>
            <a:cxnSpLocks noChangeShapeType="1"/>
            <a:stCxn id="2" idx="2"/>
          </p:cNvCxnSpPr>
          <p:nvPr/>
        </p:nvCxnSpPr>
        <p:spPr bwMode="auto">
          <a:xfrm rot="5400000">
            <a:off x="1847887" y="4132771"/>
            <a:ext cx="5449342" cy="1117"/>
          </a:xfrm>
          <a:prstGeom prst="line">
            <a:avLst/>
          </a:prstGeom>
          <a:noFill/>
          <a:ln w="127000">
            <a:solidFill>
              <a:srgbClr val="6585CF"/>
            </a:solidFill>
            <a:round/>
            <a:headEnd/>
            <a:tailEnd/>
          </a:ln>
          <a:effectLst>
            <a:outerShdw blurRad="45000" dist="25000" dir="5400000" rotWithShape="0">
              <a:srgbClr val="80808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55299" name="Picture 5">
            <a:extLst>
              <a:ext uri="{FF2B5EF4-FFF2-40B4-BE49-F238E27FC236}">
                <a16:creationId xmlns:a16="http://schemas.microsoft.com/office/drawing/2014/main" id="{4A9C127C-1E95-E645-8FF5-FC4C6ED16C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72" y="2356322"/>
            <a:ext cx="2250281" cy="14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0" name="Picture 6">
            <a:extLst>
              <a:ext uri="{FF2B5EF4-FFF2-40B4-BE49-F238E27FC236}">
                <a16:creationId xmlns:a16="http://schemas.microsoft.com/office/drawing/2014/main" id="{7BC2BF98-3F8A-A14E-8568-419D07F71E0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72" y="4607719"/>
            <a:ext cx="2250281" cy="150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1" name="Picture 7">
            <a:extLst>
              <a:ext uri="{FF2B5EF4-FFF2-40B4-BE49-F238E27FC236}">
                <a16:creationId xmlns:a16="http://schemas.microsoft.com/office/drawing/2014/main" id="{02B1B7C1-F6E0-7842-973C-5C5838ABE5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6766" y="3053953"/>
            <a:ext cx="1648644" cy="2125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2" name="Picture 8">
            <a:extLst>
              <a:ext uri="{FF2B5EF4-FFF2-40B4-BE49-F238E27FC236}">
                <a16:creationId xmlns:a16="http://schemas.microsoft.com/office/drawing/2014/main" id="{23353A91-76FF-1F43-96F0-E0CA4299105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7969" y="4661297"/>
            <a:ext cx="2236887" cy="16609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3" name="Picture 7">
            <a:extLst>
              <a:ext uri="{FF2B5EF4-FFF2-40B4-BE49-F238E27FC236}">
                <a16:creationId xmlns:a16="http://schemas.microsoft.com/office/drawing/2014/main" id="{EB9EBF15-ADD9-2648-BA22-143B1630FD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7969" y="2143125"/>
            <a:ext cx="2250281" cy="17278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5304" name="Picture 8">
            <a:extLst>
              <a:ext uri="{FF2B5EF4-FFF2-40B4-BE49-F238E27FC236}">
                <a16:creationId xmlns:a16="http://schemas.microsoft.com/office/drawing/2014/main" id="{320BBE3B-1C53-134F-9F09-F032635D8C9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465960" y="3374306"/>
            <a:ext cx="2203400" cy="1562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A56CF9-3DD0-6548-A302-142B5C7AE6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0156" y="5518547"/>
            <a:ext cx="6590109" cy="954107"/>
          </a:xfrm>
          <a:prstGeom prst="rect">
            <a:avLst/>
          </a:prstGeom>
          <a:gradFill rotWithShape="1">
            <a:gsLst>
              <a:gs pos="0">
                <a:srgbClr val="E5EBFF"/>
              </a:gs>
              <a:gs pos="64999">
                <a:srgbClr val="BFCFFF"/>
              </a:gs>
              <a:gs pos="100000">
                <a:srgbClr val="A3BBFF"/>
              </a:gs>
            </a:gsLst>
            <a:lin ang="5400000" scaled="1"/>
          </a:gradFill>
          <a:ln w="6350" cap="rnd">
            <a:solidFill>
              <a:srgbClr val="6081CD"/>
            </a:solidFill>
            <a:miter lim="800000"/>
            <a:headEnd/>
            <a:tailEnd/>
          </a:ln>
          <a:effectLst>
            <a:outerShdw blurRad="50800" dist="38100" dir="16200000" algn="t" rotWithShape="0">
              <a:srgbClr val="808080">
                <a:alpha val="42999"/>
              </a:srgbClr>
            </a:outerShdw>
          </a:effectLst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dk1"/>
                </a:solidFill>
                <a:sym typeface="Gill Sans" charset="0"/>
              </a:rPr>
              <a:t>How to assign limited resources </a:t>
            </a:r>
          </a:p>
          <a:p>
            <a:pPr algn="ctr">
              <a:defRPr/>
            </a:pPr>
            <a:r>
              <a:rPr lang="en-US" sz="2800" dirty="0">
                <a:solidFill>
                  <a:schemeClr val="dk1"/>
                </a:solidFill>
                <a:sym typeface="Gill Sans" charset="0"/>
              </a:rPr>
              <a:t>to defend the targets?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D9ECFB4-891B-9C42-9A58-368BD32499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45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93"/>
    </mc:Choice>
    <mc:Fallback>
      <p:transition spd="slow" advTm="505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12770</TotalTime>
  <Words>383</Words>
  <Application>Microsoft Macintosh PowerPoint</Application>
  <PresentationFormat>On-screen Show (4:3)</PresentationFormat>
  <Paragraphs>95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Cambria Math</vt:lpstr>
      <vt:lpstr>Corbel</vt:lpstr>
      <vt:lpstr>Gill Sans</vt:lpstr>
      <vt:lpstr>Times New Roman</vt:lpstr>
      <vt:lpstr>Wingdings</vt:lpstr>
      <vt:lpstr>Wingdings 2</vt:lpstr>
      <vt:lpstr>Wingdings 3</vt:lpstr>
      <vt:lpstr>Module</vt:lpstr>
      <vt:lpstr>Introduction to Game Theory (pt 2)</vt:lpstr>
      <vt:lpstr>Canonical Games</vt:lpstr>
      <vt:lpstr>Games of Pure Competition</vt:lpstr>
      <vt:lpstr>Matching Pennies</vt:lpstr>
      <vt:lpstr>Games of Pure Coordination</vt:lpstr>
      <vt:lpstr>Coordination Game</vt:lpstr>
      <vt:lpstr>The Movie Dilemma (aka Battle of the Sexes)</vt:lpstr>
      <vt:lpstr>The Prisoner’s Dilemma</vt:lpstr>
      <vt:lpstr>Many Targets      Few Resources</vt:lpstr>
      <vt:lpstr>Security Game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42</cp:revision>
  <dcterms:created xsi:type="dcterms:W3CDTF">2012-04-16T18:51:36Z</dcterms:created>
  <dcterms:modified xsi:type="dcterms:W3CDTF">2020-11-02T09:09:42Z</dcterms:modified>
</cp:coreProperties>
</file>

<file path=docProps/thumbnail.jpeg>
</file>